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8" r:id="rId2"/>
    <p:sldId id="256" r:id="rId3"/>
    <p:sldId id="262" r:id="rId4"/>
    <p:sldId id="261" r:id="rId5"/>
    <p:sldId id="263" r:id="rId6"/>
    <p:sldId id="270" r:id="rId7"/>
    <p:sldId id="259" r:id="rId8"/>
    <p:sldId id="268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3265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8533-A73F-44EC-8400-1FAAF39A5F40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6069-0CE5-43E4-B78B-6827EB61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6069-0CE5-43E4-B78B-6827EB615A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6069-0CE5-43E4-B78B-6827EB615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Times New Roman" panose="02020603050405020304" pitchFamily="18" charset="0"/>
              </a:rPr>
              <a:t>increase strength, stiffness, fracture toughness, and corrosion resistance.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6069-0CE5-43E4-B78B-6827EB615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Values about</a:t>
            </a:r>
            <a:r>
              <a:rPr lang="en-US" baseline="0" dirty="0" smtClean="0"/>
              <a:t> voids were taken from literature; therefore, model may be inaccurate if epoxy used does not match literature values. </a:t>
            </a:r>
            <a:r>
              <a:rPr lang="en-US" dirty="0" smtClean="0"/>
              <a:t>Due to lack of time, only 0.5 </a:t>
            </a:r>
            <a:r>
              <a:rPr lang="en-US" dirty="0" err="1" smtClean="0"/>
              <a:t>wt</a:t>
            </a:r>
            <a:r>
              <a:rPr lang="en-US" dirty="0" smtClean="0"/>
              <a:t>% and 1 </a:t>
            </a:r>
            <a:r>
              <a:rPr lang="en-US" dirty="0" err="1" smtClean="0"/>
              <a:t>wt</a:t>
            </a:r>
            <a:r>
              <a:rPr lang="en-US" dirty="0" smtClean="0"/>
              <a:t>% results are shown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6069-0CE5-43E4-B78B-6827EB615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0520" y="1295400"/>
            <a:ext cx="8412480" cy="3657600"/>
          </a:xfrm>
        </p:spPr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  <a:lvl2pPr>
              <a:buFont typeface="Wingdings" pitchFamily="2" charset="2"/>
              <a:buChar char="Ø"/>
              <a:defRPr sz="18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239000" y="6550025"/>
            <a:ext cx="190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42BDE44-7C11-4CDA-A3F1-981A529F6C8A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4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ult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5"/>
          <p:cNvSpPr>
            <a:spLocks noChangeShapeType="1"/>
          </p:cNvSpPr>
          <p:nvPr/>
        </p:nvSpPr>
        <p:spPr bwMode="auto">
          <a:xfrm>
            <a:off x="381000" y="3962400"/>
            <a:ext cx="8382000" cy="0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Line 106"/>
          <p:cNvSpPr>
            <a:spLocks noChangeShapeType="1"/>
          </p:cNvSpPr>
          <p:nvPr/>
        </p:nvSpPr>
        <p:spPr bwMode="auto">
          <a:xfrm>
            <a:off x="3878263" y="1143000"/>
            <a:ext cx="7937" cy="2819400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62400" y="1143000"/>
            <a:ext cx="4800600" cy="2743200"/>
          </a:xfrm>
        </p:spPr>
        <p:txBody>
          <a:bodyPr/>
          <a:lstStyle>
            <a:lvl1pPr marL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en-US" sz="1800" b="1" kern="0" dirty="0" smtClean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Arial"/>
              </a:defRPr>
            </a:lvl1pPr>
            <a:lvl2pPr marL="225425" indent="-22542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lang="en-US" sz="1600" b="1" kern="0" dirty="0" smtClean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Arial"/>
              </a:defRPr>
            </a:lvl2pPr>
            <a:lvl3pPr marL="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b="1" kern="1200" dirty="0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  <a:hlinkClick r:id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81000" y="2438400"/>
            <a:ext cx="3456432" cy="144475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="1" u="sng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defRPr/>
            </a:lvl4pPr>
            <a:lvl5pPr marL="0" indent="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239000" y="6400799"/>
            <a:ext cx="190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42BDE44-7C11-4CDA-A3F1-981A529F6C8A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8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AIMS_ic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0"/>
            <a:ext cx="1855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99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6400799"/>
            <a:ext cx="190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42BDE44-7C11-4CDA-A3F1-981A529F6C8A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AIMS_ic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0"/>
            <a:ext cx="1855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99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6FF809D-B509-4EE0-BF23-C99527E71C9E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fld id="{41C249B0-E4D8-4199-97C0-47B6EDEF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65100"/>
            <a:ext cx="6950075" cy="7493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295400"/>
            <a:ext cx="8412162" cy="32004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239000" y="6400799"/>
            <a:ext cx="190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42BDE44-7C11-4CDA-A3F1-981A529F6C8A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4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41C249B0-E4D8-4199-97C0-47B6EDEFA6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42BDE44-7C11-4CDA-A3F1-981A529F6C8A}" type="slidenum">
              <a:rPr 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3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62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49B0-E4D8-4199-97C0-47B6EDEF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AIMS_icon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62800" y="0"/>
            <a:ext cx="16176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99">
                  <a:alpha val="75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165100"/>
            <a:ext cx="69500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121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8" descr="http://aditi.faculty.asu.edu/wp-content/uploads/2014/04/aimslogo2x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07608"/>
            <a:ext cx="1447800" cy="9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D70C-1A27-4E68-8C7B-4C1E342A7859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http://crozier.faculty.asu.edu/wordpress/wp-content/uploads/2012/10/asu-nasa-space-grant-logo-300x195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" y="-2843"/>
            <a:ext cx="1740090" cy="11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rozier.faculty.asu.edu/wordpress/wp-content/uploads/2012/10/asu-nasa-space-grant-logo-300x195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26941"/>
            <a:ext cx="1740090" cy="11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0000"/>
          </a:solidFill>
          <a:latin typeface="Georgia" pitchFamily="18" charset="0"/>
          <a:ea typeface="ＭＳ Ｐゴシック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0000"/>
          </a:solidFill>
          <a:latin typeface="Georgia" pitchFamily="18" charset="0"/>
          <a:ea typeface="ＭＳ Ｐゴシック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0000"/>
          </a:solidFill>
          <a:latin typeface="Georgia" pitchFamily="18" charset="0"/>
          <a:ea typeface="ＭＳ Ｐゴシック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20000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lang="en-US" sz="1400" b="1" kern="1200" dirty="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sz="1400" b="1" kern="1200" dirty="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77" y="914400"/>
            <a:ext cx="7772400" cy="1470025"/>
          </a:xfrm>
        </p:spPr>
        <p:txBody>
          <a:bodyPr/>
          <a:lstStyle/>
          <a:p>
            <a:r>
              <a:rPr lang="en-US" sz="3400" dirty="0" smtClean="0"/>
              <a:t>Verification of the </a:t>
            </a:r>
            <a:r>
              <a:rPr lang="en-US" sz="3400" dirty="0" err="1" smtClean="0"/>
              <a:t>Multiscale</a:t>
            </a:r>
            <a:r>
              <a:rPr lang="en-US" sz="3400" dirty="0" smtClean="0"/>
              <a:t> Model for CNT/Epoxy </a:t>
            </a:r>
            <a:r>
              <a:rPr lang="en-US" sz="3400" dirty="0"/>
              <a:t>N</a:t>
            </a:r>
            <a:r>
              <a:rPr lang="en-US" sz="3400" dirty="0" smtClean="0"/>
              <a:t>anocomposites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839200" cy="1752600"/>
          </a:xfrm>
        </p:spPr>
        <p:txBody>
          <a:bodyPr/>
          <a:lstStyle/>
          <a:p>
            <a:r>
              <a:rPr lang="en-US" sz="2400" dirty="0" smtClean="0"/>
              <a:t>Elizabeth Quigley, </a:t>
            </a:r>
            <a:r>
              <a:rPr lang="en-US" sz="2400" dirty="0" err="1" smtClean="0"/>
              <a:t>Nithya</a:t>
            </a:r>
            <a:r>
              <a:rPr lang="en-US" sz="2400" dirty="0" smtClean="0"/>
              <a:t> Subramanian, Aditi </a:t>
            </a:r>
            <a:r>
              <a:rPr lang="en-US" sz="2400" dirty="0" err="1" smtClean="0"/>
              <a:t>Chattopadhyay</a:t>
            </a:r>
            <a:endParaRPr lang="en-US" sz="2400" dirty="0" smtClean="0"/>
          </a:p>
          <a:p>
            <a:r>
              <a:rPr lang="en-US" sz="2400" b="0" dirty="0" smtClean="0"/>
              <a:t>Arizona State University: School for Engineering of Matter, Transport, and Energy</a:t>
            </a:r>
            <a:endParaRPr lang="en-US" sz="24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C249B0-E4D8-4199-97C0-47B6EDEFA65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4876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anose="02040503050406030204" pitchFamily="18" charset="0"/>
              </a:rPr>
              <a:t>Arizona Space Grant Statewide Symposium </a:t>
            </a:r>
          </a:p>
          <a:p>
            <a:pPr algn="ctr"/>
            <a:r>
              <a:rPr lang="en-US" i="1" dirty="0" smtClean="0">
                <a:latin typeface="Cambria" panose="02040503050406030204" pitchFamily="18" charset="0"/>
              </a:rPr>
              <a:t>April 16</a:t>
            </a:r>
            <a:r>
              <a:rPr lang="en-US" i="1" baseline="30000" dirty="0" smtClean="0">
                <a:latin typeface="Cambria" panose="02040503050406030204" pitchFamily="18" charset="0"/>
              </a:rPr>
              <a:t>th</a:t>
            </a:r>
            <a:r>
              <a:rPr lang="en-US" i="1" dirty="0" smtClean="0">
                <a:latin typeface="Cambria" panose="02040503050406030204" pitchFamily="18" charset="0"/>
              </a:rPr>
              <a:t>, 2016 Tucson, Arizona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841248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would like to thank </a:t>
            </a:r>
            <a:r>
              <a:rPr lang="en-US" dirty="0" err="1" smtClean="0"/>
              <a:t>Nithya</a:t>
            </a:r>
            <a:r>
              <a:rPr lang="en-US" dirty="0" smtClean="0"/>
              <a:t> </a:t>
            </a:r>
            <a:r>
              <a:rPr lang="en-US" dirty="0"/>
              <a:t>Subramanian </a:t>
            </a:r>
            <a:r>
              <a:rPr lang="en-US" dirty="0" smtClean="0"/>
              <a:t>and Dr. Aditi </a:t>
            </a:r>
            <a:r>
              <a:rPr lang="en-US" dirty="0" err="1" smtClean="0"/>
              <a:t>Chattopadhyay</a:t>
            </a:r>
            <a:r>
              <a:rPr lang="en-US" dirty="0" smtClean="0"/>
              <a:t> for their mentorship and support over the course of this project. I would also like to acknowledge the Office of Naval Research and the ASU/NASA Space Grant Program for funding this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520" y="1219200"/>
            <a:ext cx="841248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200" b="0" dirty="0" smtClean="0"/>
              <a:t>[1] </a:t>
            </a:r>
            <a:r>
              <a:rPr lang="en-US" sz="1200" b="0" dirty="0"/>
              <a:t>Zhang, Z., </a:t>
            </a:r>
            <a:r>
              <a:rPr lang="en-US" sz="1200" b="0" dirty="0" err="1"/>
              <a:t>Gu</a:t>
            </a:r>
            <a:r>
              <a:rPr lang="en-US" sz="1200" b="0" dirty="0"/>
              <a:t>, A., Liang, G., Ren, P., </a:t>
            </a:r>
            <a:r>
              <a:rPr lang="en-US" sz="1200" b="0" dirty="0" err="1"/>
              <a:t>Xie</a:t>
            </a:r>
            <a:r>
              <a:rPr lang="en-US" sz="1200" b="0" dirty="0"/>
              <a:t>, J., &amp; Wang, X. (2007). Thermo-oxygen degradation mechanisms of POSS/epoxy nanocomposites. </a:t>
            </a:r>
            <a:r>
              <a:rPr lang="en-US" sz="1200" b="0" i="1" dirty="0"/>
              <a:t>Polymer Degradation and Stability</a:t>
            </a:r>
            <a:r>
              <a:rPr lang="en-US" sz="1200" b="0" dirty="0"/>
              <a:t>, </a:t>
            </a:r>
            <a:r>
              <a:rPr lang="en-US" sz="1200" b="0" i="1" dirty="0"/>
              <a:t>92</a:t>
            </a:r>
            <a:r>
              <a:rPr lang="en-US" sz="1200" b="0" dirty="0"/>
              <a:t>(11), 1986-1993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[2] </a:t>
            </a:r>
            <a:r>
              <a:rPr lang="en-US" sz="1200" b="0" dirty="0"/>
              <a:t>Kinloch, A. J., Shaw, S. J., </a:t>
            </a:r>
            <a:r>
              <a:rPr lang="en-US" sz="1200" b="0" dirty="0" err="1"/>
              <a:t>Tod</a:t>
            </a:r>
            <a:r>
              <a:rPr lang="en-US" sz="1200" b="0" dirty="0"/>
              <a:t>, D. A., &amp; </a:t>
            </a:r>
            <a:r>
              <a:rPr lang="en-US" sz="1200" b="0" dirty="0" err="1"/>
              <a:t>Hunston</a:t>
            </a:r>
            <a:r>
              <a:rPr lang="en-US" sz="1200" b="0" dirty="0"/>
              <a:t>, D. L. (1983). Deformation and fracture </a:t>
            </a:r>
            <a:r>
              <a:rPr lang="en-US" sz="1200" b="0" dirty="0" err="1"/>
              <a:t>behaviour</a:t>
            </a:r>
            <a:r>
              <a:rPr lang="en-US" sz="1200" b="0" dirty="0"/>
              <a:t> of a rubber-toughened epoxy: 1. Microstructure and fracture studies. </a:t>
            </a:r>
            <a:r>
              <a:rPr lang="en-US" sz="1200" b="0" i="1" dirty="0"/>
              <a:t>Polymer</a:t>
            </a:r>
            <a:r>
              <a:rPr lang="en-US" sz="1200" b="0" dirty="0"/>
              <a:t>, </a:t>
            </a:r>
            <a:r>
              <a:rPr lang="en-US" sz="1200" b="0" i="1" dirty="0"/>
              <a:t>24</a:t>
            </a:r>
            <a:r>
              <a:rPr lang="en-US" sz="1200" b="0" dirty="0"/>
              <a:t>(10), 1341-1354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[3] </a:t>
            </a:r>
            <a:r>
              <a:rPr lang="en-US" sz="1200" b="0" dirty="0"/>
              <a:t>Gwynne, J. H., Oyen, M. L., &amp; Cameron, R. E. (2010). Preparation of polymeric samples containing a graduated modulus region and development of </a:t>
            </a:r>
            <a:r>
              <a:rPr lang="en-US" sz="1200" b="0" dirty="0" err="1"/>
              <a:t>nanoindentation</a:t>
            </a:r>
            <a:r>
              <a:rPr lang="en-US" sz="1200" b="0" dirty="0"/>
              <a:t> </a:t>
            </a:r>
            <a:r>
              <a:rPr lang="en-US" sz="1200" b="0" dirty="0" err="1"/>
              <a:t>linescan</a:t>
            </a:r>
            <a:r>
              <a:rPr lang="en-US" sz="1200" b="0" dirty="0"/>
              <a:t> techniques. </a:t>
            </a:r>
            <a:r>
              <a:rPr lang="en-US" sz="1200" b="0" i="1" dirty="0"/>
              <a:t>Polymer Testing</a:t>
            </a:r>
            <a:r>
              <a:rPr lang="en-US" sz="1200" b="0" dirty="0"/>
              <a:t>, </a:t>
            </a:r>
            <a:r>
              <a:rPr lang="en-US" sz="1200" b="0" i="1" dirty="0"/>
              <a:t>29</a:t>
            </a:r>
            <a:r>
              <a:rPr lang="en-US" sz="1200" b="0" dirty="0"/>
              <a:t>(4), 494-502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[4] </a:t>
            </a:r>
            <a:r>
              <a:rPr lang="en-US" sz="1200" b="0" dirty="0"/>
              <a:t>Oh, T. K., Hassan, M., Beatty, C., &amp; El‐Shall, H. (2006). The effect of shear forces on the microstructure and mechanical properties of epoxy–clay nanocomposites. </a:t>
            </a:r>
            <a:r>
              <a:rPr lang="en-US" sz="1200" b="0" i="1" dirty="0"/>
              <a:t>Journal of applied polymer science</a:t>
            </a:r>
            <a:r>
              <a:rPr lang="en-US" sz="1200" b="0" dirty="0"/>
              <a:t>, </a:t>
            </a:r>
            <a:r>
              <a:rPr lang="en-US" sz="1200" b="0" i="1" dirty="0"/>
              <a:t>100</a:t>
            </a:r>
            <a:r>
              <a:rPr lang="en-US" sz="1200" b="0" dirty="0"/>
              <a:t>(5), 3465-3473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[5] </a:t>
            </a:r>
            <a:r>
              <a:rPr lang="en-US" sz="1200" b="0" dirty="0"/>
              <a:t>Szymanski, C., Wu, C., Hooper, J., Salazar, M. A., </a:t>
            </a:r>
            <a:r>
              <a:rPr lang="en-US" sz="1200" b="0" dirty="0" err="1"/>
              <a:t>Perdomo</a:t>
            </a:r>
            <a:r>
              <a:rPr lang="en-US" sz="1200" b="0" dirty="0"/>
              <a:t>, A., Dukes, A., &amp; McNeill, J. (2005). Single molecule nanoparticles of the conjugated polymer MEH-PPV, preparation and characterization by near-field scanning optical microscopy. </a:t>
            </a:r>
            <a:r>
              <a:rPr lang="en-US" sz="1200" b="0" i="1" dirty="0"/>
              <a:t>The Journal of Physical Chemistry B</a:t>
            </a:r>
            <a:r>
              <a:rPr lang="en-US" sz="1200" b="0" dirty="0"/>
              <a:t>, </a:t>
            </a:r>
            <a:r>
              <a:rPr lang="en-US" sz="1200" b="0" i="1" dirty="0"/>
              <a:t>109</a:t>
            </a:r>
            <a:r>
              <a:rPr lang="en-US" sz="1200" b="0" dirty="0"/>
              <a:t>(18), 8543-8546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[6] </a:t>
            </a:r>
            <a:r>
              <a:rPr lang="en-US" sz="1200" b="0" dirty="0"/>
              <a:t>Liu, W., </a:t>
            </a:r>
            <a:r>
              <a:rPr lang="en-US" sz="1200" b="0" dirty="0" err="1"/>
              <a:t>Hoa</a:t>
            </a:r>
            <a:r>
              <a:rPr lang="en-US" sz="1200" b="0" dirty="0"/>
              <a:t>, S. V., &amp; Pugh, M. (2004). Morphology and performance of epoxy nanocomposites modified with </a:t>
            </a:r>
            <a:r>
              <a:rPr lang="en-US" sz="1200" b="0" dirty="0" err="1"/>
              <a:t>organoclay</a:t>
            </a:r>
            <a:r>
              <a:rPr lang="en-US" sz="1200" b="0" dirty="0"/>
              <a:t> and rubber. </a:t>
            </a:r>
            <a:r>
              <a:rPr lang="en-US" sz="1200" b="0" i="1" dirty="0"/>
              <a:t>Polymer Engineering &amp; Science</a:t>
            </a:r>
            <a:r>
              <a:rPr lang="en-US" sz="1200" b="0" dirty="0"/>
              <a:t>, </a:t>
            </a:r>
            <a:r>
              <a:rPr lang="en-US" sz="1200" b="0" i="1" dirty="0"/>
              <a:t>44</a:t>
            </a:r>
            <a:r>
              <a:rPr lang="en-US" sz="1200" b="0" dirty="0"/>
              <a:t>(6), 1178-1186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[7] </a:t>
            </a:r>
            <a:r>
              <a:rPr lang="en-US" sz="1200" b="0" dirty="0" err="1"/>
              <a:t>Vanlandingham</a:t>
            </a:r>
            <a:r>
              <a:rPr lang="en-US" sz="1200" b="0" dirty="0"/>
              <a:t>, M. R., </a:t>
            </a:r>
            <a:r>
              <a:rPr lang="en-US" sz="1200" b="0" dirty="0" err="1"/>
              <a:t>Eduljee</a:t>
            </a:r>
            <a:r>
              <a:rPr lang="en-US" sz="1200" b="0" dirty="0"/>
              <a:t>, R. F., &amp; Gillespie Jr, J. W. (1999). Relationships between stoichiometry, microstructure, and properties for amine‐cured epoxies. </a:t>
            </a:r>
            <a:r>
              <a:rPr lang="en-US" sz="1200" b="0" i="1" dirty="0"/>
              <a:t>Journal of Applied Polymer Science</a:t>
            </a:r>
            <a:r>
              <a:rPr lang="en-US" sz="1200" b="0" dirty="0"/>
              <a:t>, </a:t>
            </a:r>
            <a:r>
              <a:rPr lang="en-US" sz="1200" b="0" i="1" dirty="0"/>
              <a:t>71</a:t>
            </a:r>
            <a:r>
              <a:rPr lang="en-US" sz="1200" b="0" dirty="0"/>
              <a:t>(5), 699-712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[8] </a:t>
            </a:r>
            <a:r>
              <a:rPr lang="en-US" sz="1200" b="0" dirty="0" err="1"/>
              <a:t>Buchko</a:t>
            </a:r>
            <a:r>
              <a:rPr lang="en-US" sz="1200" b="0" dirty="0"/>
              <a:t>, C. J., Chen, L. C., Shen, Y., &amp; Martin, D. C. (1999). Processing and microstructural characterization of porous biocompatible protein polymer thin films. </a:t>
            </a:r>
            <a:r>
              <a:rPr lang="en-US" sz="1200" b="0" i="1" dirty="0"/>
              <a:t>Polymer</a:t>
            </a:r>
            <a:r>
              <a:rPr lang="en-US" sz="1200" b="0" dirty="0"/>
              <a:t>, </a:t>
            </a:r>
            <a:r>
              <a:rPr lang="en-US" sz="1200" b="0" i="1" dirty="0"/>
              <a:t>40</a:t>
            </a:r>
            <a:r>
              <a:rPr lang="en-US" sz="1200" b="0" dirty="0"/>
              <a:t>(26), 7397-7407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[9] </a:t>
            </a:r>
            <a:r>
              <a:rPr lang="en-US" sz="1200" b="0" dirty="0" err="1"/>
              <a:t>Gojny</a:t>
            </a:r>
            <a:r>
              <a:rPr lang="en-US" sz="1200" b="0" dirty="0"/>
              <a:t>, F. H., Wichmann, M. H., Fiedler, B., &amp; Schulte, K. (2005). Influence of different carbon nanotubes on the mechanical properties of epoxy matrix composites–a comparative study. </a:t>
            </a:r>
            <a:r>
              <a:rPr lang="en-US" sz="1200" b="0" i="1" dirty="0"/>
              <a:t>Composites Science and Technology</a:t>
            </a:r>
            <a:r>
              <a:rPr lang="en-US" sz="1200" b="0" dirty="0"/>
              <a:t>,</a:t>
            </a:r>
            <a:r>
              <a:rPr lang="en-US" sz="1200" b="0" i="1" dirty="0"/>
              <a:t>65</a:t>
            </a:r>
            <a:r>
              <a:rPr lang="en-US" sz="1200" b="0" dirty="0"/>
              <a:t>(15), 2300-2313</a:t>
            </a:r>
            <a:r>
              <a:rPr lang="en-US" sz="1200" b="0" dirty="0" smtClean="0"/>
              <a:t>.</a:t>
            </a:r>
          </a:p>
          <a:p>
            <a:pPr marL="0" indent="0">
              <a:buNone/>
            </a:pPr>
            <a:r>
              <a:rPr lang="en-US" sz="1200" b="0" dirty="0" smtClean="0"/>
              <a:t>[10] </a:t>
            </a:r>
            <a:r>
              <a:rPr lang="en-US" sz="1200" b="0" dirty="0"/>
              <a:t>Huang, Y., &amp; Kinloch, A. J. (1992). The role of plastic void growth in the fracture of rubber-toughened epoxy polymers. </a:t>
            </a:r>
            <a:r>
              <a:rPr lang="en-US" sz="1200" b="0" i="1" dirty="0"/>
              <a:t>Journal of materials science letters</a:t>
            </a:r>
            <a:r>
              <a:rPr lang="en-US" sz="1200" b="0" dirty="0"/>
              <a:t>, </a:t>
            </a:r>
            <a:r>
              <a:rPr lang="en-US" sz="1200" b="0" i="1" dirty="0"/>
              <a:t>11</a:t>
            </a:r>
            <a:r>
              <a:rPr lang="en-US" sz="1200" b="0" dirty="0"/>
              <a:t>(8), 484-487.</a:t>
            </a:r>
            <a:endParaRPr lang="en-US" sz="1200" b="0" dirty="0" smtClean="0"/>
          </a:p>
          <a:p>
            <a:pPr marL="0" indent="0">
              <a:buNone/>
            </a:pP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9955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Outline</a:t>
            </a:r>
            <a:endParaRPr lang="en-US" alt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50520" y="1295400"/>
            <a:ext cx="841248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b="1" dirty="0" smtClean="0"/>
              <a:t>Motivation</a:t>
            </a:r>
          </a:p>
          <a:p>
            <a:pPr>
              <a:spcBef>
                <a:spcPts val="0"/>
              </a:spcBef>
            </a:pPr>
            <a:r>
              <a:rPr lang="en-US" altLang="en-US" sz="2400" b="1" dirty="0" smtClean="0"/>
              <a:t>Methodology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Results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Void Characterization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0.5 </a:t>
            </a:r>
            <a:r>
              <a:rPr lang="en-US" altLang="en-US" sz="2200" dirty="0" err="1" smtClean="0"/>
              <a:t>wt</a:t>
            </a:r>
            <a:r>
              <a:rPr lang="en-US" altLang="en-US" sz="2200" dirty="0" smtClean="0"/>
              <a:t>% CNT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1 </a:t>
            </a:r>
            <a:r>
              <a:rPr lang="en-US" altLang="en-US" sz="2200" dirty="0" err="1" smtClean="0"/>
              <a:t>wt</a:t>
            </a:r>
            <a:r>
              <a:rPr lang="en-US" altLang="en-US" sz="2200" dirty="0" smtClean="0"/>
              <a:t>% CNT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Observations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Concluding Remarks</a:t>
            </a:r>
          </a:p>
          <a:p>
            <a:pPr marL="57150" indent="0">
              <a:spcBef>
                <a:spcPts val="0"/>
              </a:spcBef>
              <a:buNone/>
            </a:pPr>
            <a:endParaRPr lang="en-US" altLang="en-US" sz="2400" dirty="0" smtClean="0"/>
          </a:p>
          <a:p>
            <a:pPr lvl="1">
              <a:spcBef>
                <a:spcPts val="0"/>
              </a:spcBef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0520" y="1143000"/>
            <a:ext cx="5212080" cy="4953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CNTs enhance mechanical properties 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Strength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Stiffness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Fracture toughness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Corrosion resistance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Lack </a:t>
            </a:r>
            <a:r>
              <a:rPr lang="en-US" dirty="0">
                <a:cs typeface="Times New Roman" panose="02020603050405020304" pitchFamily="18" charset="0"/>
              </a:rPr>
              <a:t>of research into the </a:t>
            </a:r>
            <a:r>
              <a:rPr lang="en-US" dirty="0" smtClean="0">
                <a:cs typeface="Times New Roman" panose="02020603050405020304" pitchFamily="18" charset="0"/>
              </a:rPr>
              <a:t>effect of nanoparticles on bulk properties</a:t>
            </a:r>
          </a:p>
          <a:p>
            <a:r>
              <a:rPr lang="en-US" dirty="0">
                <a:cs typeface="Times New Roman" panose="02020603050405020304" pitchFamily="18" charset="0"/>
              </a:rPr>
              <a:t>N</a:t>
            </a:r>
            <a:r>
              <a:rPr lang="en-US" dirty="0" smtClean="0">
                <a:cs typeface="Times New Roman" panose="02020603050405020304" pitchFamily="18" charset="0"/>
              </a:rPr>
              <a:t>anocomposites are studied more efficiently via modelling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W</a:t>
            </a:r>
            <a:r>
              <a:rPr lang="en-US" dirty="0" smtClean="0">
                <a:cs typeface="Times New Roman" panose="02020603050405020304" pitchFamily="18" charset="0"/>
              </a:rPr>
              <a:t>eight fraction(</a:t>
            </a:r>
            <a:r>
              <a:rPr lang="en-US" dirty="0" err="1" smtClean="0">
                <a:cs typeface="Times New Roman" panose="02020603050405020304" pitchFamily="18" charset="0"/>
              </a:rPr>
              <a:t>wt</a:t>
            </a:r>
            <a:r>
              <a:rPr lang="en-US" dirty="0" smtClean="0">
                <a:cs typeface="Times New Roman" panose="02020603050405020304" pitchFamily="18" charset="0"/>
              </a:rPr>
              <a:t>%) </a:t>
            </a:r>
            <a:r>
              <a:rPr lang="en-US" dirty="0">
                <a:cs typeface="Times New Roman" panose="02020603050405020304" pitchFamily="18" charset="0"/>
              </a:rPr>
              <a:t>of CNTs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D</a:t>
            </a:r>
            <a:r>
              <a:rPr lang="en-US" dirty="0" smtClean="0">
                <a:cs typeface="Times New Roman" panose="02020603050405020304" pitchFamily="18" charset="0"/>
              </a:rPr>
              <a:t>egree </a:t>
            </a:r>
            <a:r>
              <a:rPr lang="en-US" dirty="0">
                <a:cs typeface="Times New Roman" panose="02020603050405020304" pitchFamily="18" charset="0"/>
              </a:rPr>
              <a:t>of cross-linking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en-US" dirty="0" smtClean="0">
                <a:cs typeface="Times New Roman" panose="02020603050405020304" pitchFamily="18" charset="0"/>
              </a:rPr>
              <a:t>oid size/density</a:t>
            </a:r>
          </a:p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Goal: verify accuracy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multiscale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model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2600" y="990600"/>
            <a:ext cx="3352800" cy="4918351"/>
            <a:chOff x="5105400" y="1485453"/>
            <a:chExt cx="3352800" cy="4918351"/>
          </a:xfrm>
        </p:grpSpPr>
        <p:grpSp>
          <p:nvGrpSpPr>
            <p:cNvPr id="5" name="Group 4"/>
            <p:cNvGrpSpPr/>
            <p:nvPr/>
          </p:nvGrpSpPr>
          <p:grpSpPr>
            <a:xfrm>
              <a:off x="5105400" y="1485453"/>
              <a:ext cx="3352800" cy="4918351"/>
              <a:chOff x="5105400" y="1485453"/>
              <a:chExt cx="3352800" cy="491835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1485453"/>
                <a:ext cx="2991723" cy="4395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105400" y="5880584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 err="1" smtClean="0">
                    <a:solidFill>
                      <a:srgbClr val="000000"/>
                    </a:solidFill>
                    <a:latin typeface="Cambria"/>
                  </a:rPr>
                  <a:t>Gojny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mbria"/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  <a:latin typeface="Cambria"/>
                  </a:rPr>
                  <a:t>et al., Compos. Sci. Technol. (2005)</a:t>
                </a:r>
              </a:p>
              <a:p>
                <a:endParaRPr lang="en-US" sz="1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112673" y="3342166"/>
              <a:ext cx="1604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+mj-lt"/>
                </a:rPr>
                <a:t>Functionalized CNTs</a:t>
              </a:r>
              <a:endParaRPr lang="en-US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5712" y="5602895"/>
              <a:ext cx="1882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+mj-lt"/>
                </a:rPr>
                <a:t>Non-functionalized CNTs</a:t>
              </a:r>
              <a:endParaRPr lang="en-US" sz="1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9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01939" y="1447800"/>
            <a:ext cx="4419600" cy="3720755"/>
            <a:chOff x="3242778" y="1449177"/>
            <a:chExt cx="4419600" cy="3720755"/>
          </a:xfrm>
        </p:grpSpPr>
        <p:pic>
          <p:nvPicPr>
            <p:cNvPr id="2050" name="Picture 2" descr="http://media.biocompare.com/m/37/product/6018102-1-400x3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778" y="1449177"/>
              <a:ext cx="441960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7156" y="4800600"/>
              <a:ext cx="281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Zeiss optical microscope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19275" y="1364640"/>
            <a:ext cx="3942566" cy="4268578"/>
            <a:chOff x="14992153" y="12129322"/>
            <a:chExt cx="5938669" cy="5860123"/>
          </a:xfrm>
        </p:grpSpPr>
        <p:sp>
          <p:nvSpPr>
            <p:cNvPr id="5" name="TextBox 4"/>
            <p:cNvSpPr txBox="1"/>
            <p:nvPr/>
          </p:nvSpPr>
          <p:spPr>
            <a:xfrm>
              <a:off x="18016770" y="14277320"/>
              <a:ext cx="2914052" cy="88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Completed fixture</a:t>
              </a:r>
              <a:endParaRPr 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0" b="16088"/>
            <a:stretch/>
          </p:blipFill>
          <p:spPr>
            <a:xfrm rot="16200000">
              <a:off x="13566793" y="13554682"/>
              <a:ext cx="5860123" cy="300940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11339" y="4170182"/>
            <a:ext cx="3200400" cy="2302769"/>
            <a:chOff x="16756954" y="8927233"/>
            <a:chExt cx="3200400" cy="2302769"/>
          </a:xfrm>
        </p:grpSpPr>
        <p:sp>
          <p:nvSpPr>
            <p:cNvPr id="8" name="TextBox 7"/>
            <p:cNvSpPr txBox="1"/>
            <p:nvPr/>
          </p:nvSpPr>
          <p:spPr>
            <a:xfrm>
              <a:off x="16756954" y="1086067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AutoCAD fixture design</a:t>
              </a:r>
              <a:endParaRPr 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8" t="19000" r="46063" b="14000"/>
            <a:stretch/>
          </p:blipFill>
          <p:spPr bwMode="auto">
            <a:xfrm>
              <a:off x="17070310" y="8927233"/>
              <a:ext cx="1804048" cy="188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451797" y="1364640"/>
            <a:ext cx="2169243" cy="2465662"/>
            <a:chOff x="16128830" y="17244692"/>
            <a:chExt cx="2169243" cy="2465662"/>
          </a:xfrm>
        </p:grpSpPr>
        <p:sp>
          <p:nvSpPr>
            <p:cNvPr id="11" name="TextBox 10"/>
            <p:cNvSpPr txBox="1"/>
            <p:nvPr/>
          </p:nvSpPr>
          <p:spPr>
            <a:xfrm rot="10800000" flipV="1">
              <a:off x="16128830" y="19064023"/>
              <a:ext cx="2169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Mode 1 fracture specimen</a:t>
              </a:r>
              <a:endParaRPr lang="en-US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8" t="17757" r="24396" b="20680"/>
            <a:stretch/>
          </p:blipFill>
          <p:spPr>
            <a:xfrm>
              <a:off x="16144206" y="17244692"/>
              <a:ext cx="1866827" cy="1750708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260121"/>
            <a:ext cx="3161426" cy="4630949"/>
          </a:xfrm>
        </p:spPr>
        <p:txBody>
          <a:bodyPr/>
          <a:lstStyle/>
          <a:p>
            <a:r>
              <a:rPr lang="en-US" dirty="0" smtClean="0"/>
              <a:t>Void Characterization: </a:t>
            </a:r>
          </a:p>
          <a:p>
            <a:pPr lvl="1"/>
            <a:r>
              <a:rPr lang="en-US" dirty="0" smtClean="0"/>
              <a:t>Polished epoxy pucks</a:t>
            </a:r>
          </a:p>
          <a:p>
            <a:pPr lvl="1"/>
            <a:r>
              <a:rPr lang="en-US" dirty="0" smtClean="0"/>
              <a:t>Optical microscopy with </a:t>
            </a:r>
            <a:r>
              <a:rPr lang="en-US" dirty="0"/>
              <a:t>fluorescent filter (320-650 </a:t>
            </a:r>
            <a:r>
              <a:rPr lang="en-US" dirty="0" smtClean="0"/>
              <a:t>nm)</a:t>
            </a:r>
          </a:p>
          <a:p>
            <a:r>
              <a:rPr lang="en-US" dirty="0" smtClean="0"/>
              <a:t>Specimen Fabrication</a:t>
            </a:r>
          </a:p>
          <a:p>
            <a:pPr lvl="1"/>
            <a:r>
              <a:rPr lang="en-US" dirty="0" smtClean="0"/>
              <a:t>Varying weight fractions of CNTs in epoxy</a:t>
            </a:r>
          </a:p>
          <a:p>
            <a:pPr lvl="1"/>
            <a:r>
              <a:rPr lang="en-US" dirty="0" smtClean="0"/>
              <a:t>Machined to specified shape</a:t>
            </a:r>
          </a:p>
          <a:p>
            <a:r>
              <a:rPr lang="en-US" dirty="0" smtClean="0"/>
              <a:t>Mechanical Testing</a:t>
            </a:r>
          </a:p>
          <a:p>
            <a:pPr lvl="1"/>
            <a:r>
              <a:rPr lang="en-US" dirty="0" smtClean="0"/>
              <a:t>Mode 1 </a:t>
            </a:r>
            <a:r>
              <a:rPr lang="en-US" dirty="0"/>
              <a:t>f</a:t>
            </a:r>
            <a:r>
              <a:rPr lang="en-US" dirty="0" smtClean="0"/>
              <a:t>racture testing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11338" y="1364641"/>
            <a:ext cx="5410201" cy="4268577"/>
            <a:chOff x="3211338" y="1364641"/>
            <a:chExt cx="5410201" cy="4268577"/>
          </a:xfrm>
        </p:grpSpPr>
        <p:grpSp>
          <p:nvGrpSpPr>
            <p:cNvPr id="22" name="Group 21"/>
            <p:cNvGrpSpPr/>
            <p:nvPr/>
          </p:nvGrpSpPr>
          <p:grpSpPr>
            <a:xfrm>
              <a:off x="3211338" y="1364641"/>
              <a:ext cx="5410201" cy="4268577"/>
              <a:chOff x="3211338" y="1364641"/>
              <a:chExt cx="5410201" cy="426857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211338" y="1364641"/>
                <a:ext cx="5410201" cy="4268577"/>
                <a:chOff x="3211338" y="1364641"/>
                <a:chExt cx="5410201" cy="4268577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3211338" y="1364641"/>
                  <a:ext cx="5410201" cy="426857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3521186" y="2223565"/>
                  <a:ext cx="4898914" cy="2631728"/>
                  <a:chOff x="3521186" y="2223565"/>
                  <a:chExt cx="4898914" cy="2631728"/>
                </a:xfrm>
                <a:solidFill>
                  <a:schemeClr val="bg1"/>
                </a:solidFill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0000" t="30522" r="16937" b="26762"/>
                  <a:stretch/>
                </p:blipFill>
                <p:spPr>
                  <a:xfrm rot="16200000">
                    <a:off x="5942186" y="2377379"/>
                    <a:ext cx="2631728" cy="232410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368" t="17757" r="24396" b="20680"/>
                  <a:stretch/>
                </p:blipFill>
                <p:spPr>
                  <a:xfrm>
                    <a:off x="3521186" y="2441034"/>
                    <a:ext cx="2514600" cy="2358189"/>
                  </a:xfrm>
                  <a:prstGeom prst="rect">
                    <a:avLst/>
                  </a:prstGeom>
                  <a:grpFill/>
                </p:spPr>
              </p:pic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4811539" y="3429000"/>
                <a:ext cx="522461" cy="401303"/>
              </a:xfrm>
              <a:prstGeom prst="rect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996819" y="3429000"/>
                <a:ext cx="522461" cy="401303"/>
              </a:xfrm>
              <a:prstGeom prst="rect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038600" y="4983889"/>
              <a:ext cx="377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 notch vs notch (pre-crack)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4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2095" y="1526275"/>
            <a:ext cx="8332767" cy="3655325"/>
            <a:chOff x="6294803" y="8503092"/>
            <a:chExt cx="8332767" cy="3655325"/>
          </a:xfrm>
        </p:grpSpPr>
        <p:sp>
          <p:nvSpPr>
            <p:cNvPr id="7" name="TextBox 6"/>
            <p:cNvSpPr txBox="1"/>
            <p:nvPr/>
          </p:nvSpPr>
          <p:spPr>
            <a:xfrm>
              <a:off x="6294803" y="9320718"/>
              <a:ext cx="22625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Distribution of void sizes. Most are between </a:t>
              </a:r>
              <a:br>
                <a:rPr lang="en-US" sz="24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24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30 – 60 um in area.</a:t>
              </a:r>
              <a:endParaRPr lang="en-US" sz="24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708" y="8503092"/>
              <a:ext cx="5917862" cy="3655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Void Size/Distribution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1970" y="854480"/>
            <a:ext cx="5322456" cy="2683786"/>
            <a:chOff x="-215168" y="1556982"/>
            <a:chExt cx="9815222" cy="3890243"/>
          </a:xfrm>
        </p:grpSpPr>
        <p:sp>
          <p:nvSpPr>
            <p:cNvPr id="11" name="TextBox 10"/>
            <p:cNvSpPr txBox="1"/>
            <p:nvPr/>
          </p:nvSpPr>
          <p:spPr>
            <a:xfrm>
              <a:off x="-215168" y="2042952"/>
              <a:ext cx="3796567" cy="236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Volume fraction of voids (density) was between 11-33%. </a:t>
              </a:r>
              <a:endParaRPr lang="en-US" sz="2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119" y="1556982"/>
              <a:ext cx="6136935" cy="389024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19200" y="3538266"/>
            <a:ext cx="7342917" cy="2601268"/>
            <a:chOff x="5540396" y="8503092"/>
            <a:chExt cx="9087174" cy="3655325"/>
          </a:xfrm>
        </p:grpSpPr>
        <p:sp>
          <p:nvSpPr>
            <p:cNvPr id="14" name="TextBox 13"/>
            <p:cNvSpPr txBox="1"/>
            <p:nvPr/>
          </p:nvSpPr>
          <p:spPr>
            <a:xfrm>
              <a:off x="5540396" y="9320718"/>
              <a:ext cx="3016913" cy="185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Distribution of void sizes. Most are between </a:t>
              </a:r>
              <a:br>
                <a:rPr lang="en-US" sz="20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</a:br>
              <a:r>
                <a:rPr lang="en-US" sz="20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30 – 60 um in area.</a:t>
              </a:r>
              <a:endParaRPr lang="en-US" sz="20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708" y="8503092"/>
              <a:ext cx="5917862" cy="3655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551971" y="1526275"/>
            <a:ext cx="8055182" cy="3890243"/>
            <a:chOff x="584953" y="1556982"/>
            <a:chExt cx="8055182" cy="3890243"/>
          </a:xfrm>
        </p:grpSpPr>
        <p:sp>
          <p:nvSpPr>
            <p:cNvPr id="4" name="TextBox 3"/>
            <p:cNvSpPr txBox="1"/>
            <p:nvPr/>
          </p:nvSpPr>
          <p:spPr>
            <a:xfrm>
              <a:off x="584953" y="2763439"/>
              <a:ext cx="29964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mbria" panose="02040503050406030204" pitchFamily="18" charset="0"/>
                  <a:cs typeface="Times New Roman" panose="02020603050405020304" pitchFamily="18" charset="0"/>
                </a:rPr>
                <a:t>Volume fraction of voids (density) was between 11-33%. </a:t>
              </a:r>
              <a:endParaRPr lang="en-US" sz="24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119" y="1556982"/>
              <a:ext cx="5177016" cy="3890243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 bwMode="auto">
          <a:xfrm>
            <a:off x="4998720" y="3183935"/>
            <a:ext cx="457200" cy="42596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86400" y="2545840"/>
            <a:ext cx="457200" cy="42596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94" y="2732732"/>
            <a:ext cx="858710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sz="3600" b="1" dirty="0" smtClean="0">
                <a:latin typeface="Cambria" panose="02040503050406030204" pitchFamily="18" charset="0"/>
              </a:rPr>
              <a:t>Values consistent with </a:t>
            </a:r>
            <a:r>
              <a:rPr lang="en-US" sz="3600" b="1" dirty="0" smtClean="0">
                <a:latin typeface="Cambria" panose="02040503050406030204" pitchFamily="18" charset="0"/>
              </a:rPr>
              <a:t>literature</a:t>
            </a:r>
            <a:r>
              <a:rPr lang="en-US" sz="2800" b="1" baseline="30000" dirty="0" smtClean="0">
                <a:latin typeface="Cambria" panose="02040503050406030204" pitchFamily="18" charset="0"/>
              </a:rPr>
              <a:t>*</a:t>
            </a:r>
            <a:endParaRPr lang="en-US" sz="2800" b="1" baseline="30000" dirty="0" smtClean="0">
              <a:latin typeface="Cambria" panose="02040503050406030204" pitchFamily="18" charset="0"/>
            </a:endParaRPr>
          </a:p>
          <a:p>
            <a:pPr algn="ctr"/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6802" y="6514076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mbria" panose="02040503050406030204" pitchFamily="18" charset="0"/>
              </a:rPr>
              <a:t>*Huang</a:t>
            </a:r>
            <a:r>
              <a:rPr lang="en-US" sz="1200" i="1" dirty="0">
                <a:latin typeface="Cambria" panose="02040503050406030204" pitchFamily="18" charset="0"/>
              </a:rPr>
              <a:t>, Y., &amp; Kinloch, A. J</a:t>
            </a:r>
            <a:r>
              <a:rPr lang="en-US" sz="1200" i="1" dirty="0" smtClean="0">
                <a:latin typeface="Cambria" panose="02040503050406030204" pitchFamily="18" charset="0"/>
              </a:rPr>
              <a:t>., J.  Mater. Sci. Lett .(1992)</a:t>
            </a:r>
            <a:endParaRPr lang="en-US" sz="1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0.5 </a:t>
            </a:r>
            <a:r>
              <a:rPr lang="en-US" dirty="0" err="1" smtClean="0"/>
              <a:t>wt</a:t>
            </a:r>
            <a:r>
              <a:rPr lang="en-US" dirty="0" smtClean="0"/>
              <a:t>% CNT Specimen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90874"/>
            <a:ext cx="2164080" cy="3657600"/>
          </a:xfrm>
        </p:spPr>
        <p:txBody>
          <a:bodyPr/>
          <a:lstStyle/>
          <a:p>
            <a:r>
              <a:rPr lang="en-US" dirty="0" smtClean="0"/>
              <a:t>Brittle fracture evident</a:t>
            </a:r>
          </a:p>
          <a:p>
            <a:r>
              <a:rPr lang="en-US" dirty="0" smtClean="0"/>
              <a:t>Capturing crack propagation unsuccessful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8892" r="1444" b="32891"/>
          <a:stretch/>
        </p:blipFill>
        <p:spPr>
          <a:xfrm>
            <a:off x="4277475" y="3638947"/>
            <a:ext cx="4363598" cy="201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52622" r="49110" b="6601"/>
          <a:stretch/>
        </p:blipFill>
        <p:spPr>
          <a:xfrm>
            <a:off x="2199525" y="3453121"/>
            <a:ext cx="2590800" cy="218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t="8462" r="1641" b="32936"/>
          <a:stretch/>
        </p:blipFill>
        <p:spPr>
          <a:xfrm>
            <a:off x="4409325" y="1102933"/>
            <a:ext cx="4231748" cy="197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t="64836" r="50110" b="368"/>
          <a:stretch/>
        </p:blipFill>
        <p:spPr>
          <a:xfrm>
            <a:off x="2199525" y="1114306"/>
            <a:ext cx="2590800" cy="218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1325" y="305779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Stage 102: Before fracture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774" y="52823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Stage 103: After fracture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Propagation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0520" y="1066800"/>
            <a:ext cx="2211823" cy="3657600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wt</a:t>
            </a:r>
            <a:r>
              <a:rPr lang="en-US" dirty="0" smtClean="0"/>
              <a:t>% CNT Sample</a:t>
            </a:r>
          </a:p>
          <a:p>
            <a:r>
              <a:rPr lang="en-US" smtClean="0"/>
              <a:t>Successful progression </a:t>
            </a:r>
            <a:r>
              <a:rPr lang="en-US" dirty="0" smtClean="0"/>
              <a:t>from no crack to failure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3" y="1295400"/>
            <a:ext cx="6553200" cy="305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505200"/>
            <a:ext cx="4444573" cy="31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Void characterization of epoxy was consistent with literature values</a:t>
            </a:r>
          </a:p>
          <a:p>
            <a:r>
              <a:rPr lang="en-US" dirty="0" smtClean="0"/>
              <a:t>Addition of a notch (pre-crack) allowed for slower crack propagation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wt</a:t>
            </a:r>
            <a:r>
              <a:rPr lang="en-US" dirty="0" smtClean="0"/>
              <a:t>% was more brittle than expected -&gt; </a:t>
            </a:r>
            <a:r>
              <a:rPr lang="en-US" dirty="0" err="1" smtClean="0"/>
              <a:t>wt</a:t>
            </a:r>
            <a:r>
              <a:rPr lang="en-US" dirty="0" smtClean="0"/>
              <a:t>% of CNTs not high enough to bridge fracture plane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wt</a:t>
            </a:r>
            <a:r>
              <a:rPr lang="en-US" dirty="0" smtClean="0"/>
              <a:t>% CNT had slower crack propagation</a:t>
            </a:r>
          </a:p>
          <a:p>
            <a:r>
              <a:rPr lang="en-US" dirty="0" smtClean="0"/>
              <a:t>Strain measurements not fully captured -&gt; requires finer speckled pattern</a:t>
            </a:r>
          </a:p>
          <a:p>
            <a:r>
              <a:rPr lang="en-US" dirty="0" smtClean="0"/>
              <a:t>Preliminary results  indicate that experimental results correlate with </a:t>
            </a:r>
            <a:r>
              <a:rPr lang="en-US" dirty="0" err="1" smtClean="0"/>
              <a:t>multiscale</a:t>
            </a:r>
            <a:r>
              <a:rPr lang="en-US" dirty="0" smtClean="0"/>
              <a:t> model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CNT/ epoxy nanocomposites were fabricated with varying weight fractions of CNTs</a:t>
            </a:r>
          </a:p>
          <a:p>
            <a:r>
              <a:rPr lang="en-US" dirty="0" smtClean="0"/>
              <a:t>Voids in epoxy were characterized to determine if they matched with literature values used for the model.</a:t>
            </a:r>
          </a:p>
          <a:p>
            <a:r>
              <a:rPr lang="en-US" dirty="0" err="1" smtClean="0"/>
              <a:t>Multiscale</a:t>
            </a:r>
            <a:r>
              <a:rPr lang="en-US" dirty="0" smtClean="0"/>
              <a:t> model initially verified but more samples need to be tested with greater accuracy</a:t>
            </a:r>
          </a:p>
          <a:p>
            <a:r>
              <a:rPr lang="en-US" dirty="0" smtClean="0"/>
              <a:t>Successful verification of the model will expedite implementation of nanocomposites for space/ other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MS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AIMS theme</Template>
  <TotalTime>4549</TotalTime>
  <Words>558</Words>
  <Application>Microsoft Office PowerPoint</Application>
  <PresentationFormat>On-screen Show (4:3)</PresentationFormat>
  <Paragraphs>92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AIMS theme</vt:lpstr>
      <vt:lpstr>Verification of the Multiscale Model for CNT/Epoxy Nanocomposites</vt:lpstr>
      <vt:lpstr>Outline</vt:lpstr>
      <vt:lpstr>Motivation</vt:lpstr>
      <vt:lpstr>Methodology</vt:lpstr>
      <vt:lpstr>Void Size/Distribution</vt:lpstr>
      <vt:lpstr>0.5 wt% CNT Specimen</vt:lpstr>
      <vt:lpstr>Crack Propagation</vt:lpstr>
      <vt:lpstr>Observations</vt:lpstr>
      <vt:lpstr>Concluding Remarks</vt:lpstr>
      <vt:lpstr>Acknowledgements</vt:lpstr>
      <vt:lpstr>References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Methodology for Self-Healing at the Nanoscale in CNT/Epoxy Composites</dc:title>
  <dc:creator>Elizabeth</dc:creator>
  <cp:lastModifiedBy>Elizabeth</cp:lastModifiedBy>
  <cp:revision>92</cp:revision>
  <dcterms:created xsi:type="dcterms:W3CDTF">2016-02-28T21:47:51Z</dcterms:created>
  <dcterms:modified xsi:type="dcterms:W3CDTF">2016-04-01T20:26:21Z</dcterms:modified>
</cp:coreProperties>
</file>